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1"/>
  </p:notesMasterIdLst>
  <p:handoutMasterIdLst>
    <p:handoutMasterId r:id="rId12"/>
  </p:handoutMasterIdLst>
  <p:sldIdLst>
    <p:sldId id="338" r:id="rId5"/>
    <p:sldId id="331" r:id="rId6"/>
    <p:sldId id="344" r:id="rId7"/>
    <p:sldId id="345" r:id="rId8"/>
    <p:sldId id="346" r:id="rId9"/>
    <p:sldId id="347" r:id="rId1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8"/>
            <p14:sldId id="331"/>
            <p14:sldId id="344"/>
            <p14:sldId id="345"/>
            <p14:sldId id="346"/>
            <p14:sldId id="347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94660" autoAdjust="0"/>
  </p:normalViewPr>
  <p:slideViewPr>
    <p:cSldViewPr showGuides="1">
      <p:cViewPr varScale="1">
        <p:scale>
          <a:sx n="90" d="100"/>
          <a:sy n="90" d="100"/>
        </p:scale>
        <p:origin x="72" y="13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A172-8EE3-43D5-B033-90738B1D3CDD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0B35-EA6C-4FC8-8043-F42346465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9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82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62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5F11BA-5F4C-4B78-BC87-EB468F69794C}" type="datetime1">
              <a:rPr lang="fr-FR" smtClean="0"/>
              <a:t>04/03/2021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-260217"/>
            <a:ext cx="648072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fld id="{B0D3E68B-4603-48B1-9BD0-1CB2EEFE6A71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95536" y="4803998"/>
            <a:ext cx="5759984" cy="33950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536" y="2346046"/>
            <a:ext cx="838846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5536" y="4783500"/>
            <a:ext cx="8388464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>
          <a:xfrm>
            <a:off x="9792295" y="1413013"/>
            <a:ext cx="26119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FR" b="1" dirty="0" smtClean="0">
                <a:latin typeface="Marianne" panose="02000000000000000000" pitchFamily="50" charset="0"/>
              </a:rPr>
              <a:t>Nom de l’établissement</a:t>
            </a:r>
          </a:p>
          <a:p>
            <a:pPr>
              <a:lnSpc>
                <a:spcPts val="2200"/>
              </a:lnSpc>
            </a:pPr>
            <a:r>
              <a:rPr lang="fr-FR" b="1" dirty="0" smtClean="0">
                <a:latin typeface="Marianne" panose="02000000000000000000" pitchFamily="50" charset="0"/>
              </a:rPr>
              <a:t>Ville</a:t>
            </a:r>
            <a:endParaRPr lang="fr-FR" b="1" dirty="0">
              <a:latin typeface="Marianne" panose="02000000000000000000" pitchFamily="50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9630656" y="1452199"/>
            <a:ext cx="0" cy="54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" y="-125883"/>
            <a:ext cx="2735816" cy="15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31590"/>
            <a:ext cx="8460471" cy="5040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C2705C05-C725-4AD4-A193-67B8066E9D03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3520" y="189661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736200"/>
            <a:ext cx="8440143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66D3E53D-3483-4F6E-9ED8-826CE62DEF08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79210B5C-0549-4F94-8A91-6F0120726D43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 smtClean="0"/>
              <a:t>Sous-titre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7" y="1836000"/>
            <a:ext cx="2556471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3763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7286-1752-4E03-976E-40F66728290E}" type="datetime1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D9EB-9A03-4B19-B459-1817FBC2C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64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2944"/>
            <a:ext cx="2307122" cy="129775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528" y="900000"/>
            <a:ext cx="846047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19602" y="1834885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fld id="{E1EC710C-8C37-4FFE-B954-140B744554CA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19602" y="4783500"/>
            <a:ext cx="583591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19602" y="4783500"/>
            <a:ext cx="846439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26"/>
            <a:ext cx="2730687" cy="2310756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>
            <a:off x="4598222" y="1095570"/>
            <a:ext cx="0" cy="40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Fourier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4530"/>
            <a:ext cx="2478818" cy="2047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19602" y="3618127"/>
            <a:ext cx="621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Présentation </a:t>
            </a:r>
            <a:r>
              <a:rPr lang="fr-FR" sz="2400" b="1" dirty="0" smtClean="0"/>
              <a:t>de la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de la terminale générale</a:t>
            </a:r>
            <a:endParaRPr lang="fr-FR" sz="24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26BE-5F39-4120-A9C9-36B590F03924}" type="datetime1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D9EB-9A03-4B19-B459-1817FBC2C8C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B747C0-2745-43A9-9F36-8DDE37D7326B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616"/>
          <a:stretch>
            <a:fillRect/>
          </a:stretch>
        </p:blipFill>
        <p:spPr bwMode="auto">
          <a:xfrm>
            <a:off x="1095457" y="90000"/>
            <a:ext cx="5645063" cy="48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702EE0-D991-4DB4-82D5-FC2A09F6F266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classe de </a:t>
            </a:r>
            <a:r>
              <a:rPr lang="fr-FR" dirty="0" err="1" smtClean="0"/>
              <a:t>premiere</a:t>
            </a:r>
            <a:r>
              <a:rPr lang="fr-FR" dirty="0" smtClean="0"/>
              <a:t> et de terminale </a:t>
            </a:r>
            <a:r>
              <a:rPr lang="fr-FR" dirty="0" err="1" smtClean="0"/>
              <a:t>generale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12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76765-61A0-408C-9B1C-C0D28CF6C967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555526"/>
            <a:ext cx="61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 tronc commun … </a:t>
            </a:r>
            <a:endParaRPr lang="fr-FR" b="1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0" y="924858"/>
            <a:ext cx="6370770" cy="31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11760" y="48351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…Auquel s’ajoutent des enseignements de spécialité…</a:t>
            </a:r>
            <a:endParaRPr lang="fr-FR" b="1" u="sng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59973"/>
              </p:ext>
            </p:extLst>
          </p:nvPr>
        </p:nvGraphicFramePr>
        <p:xfrm>
          <a:off x="352074" y="915566"/>
          <a:ext cx="6586926" cy="2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6926"/>
              </a:tblGrid>
              <a:tr h="2952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Lycée J-J-Fourier</a:t>
                      </a:r>
                      <a:endParaRPr lang="fr-FR" sz="1800" dirty="0"/>
                    </a:p>
                  </a:txBody>
                  <a:tcPr marL="91437" marR="91437" marT="45727" marB="45727" anchor="ctr" anchorCtr="1"/>
                </a:tc>
              </a:tr>
              <a:tr h="292494">
                <a:tc>
                  <a:txBody>
                    <a:bodyPr/>
                    <a:lstStyle/>
                    <a:p>
                      <a:pPr algn="ctr"/>
                      <a:r>
                        <a:rPr lang="fr-FR" sz="1050" b="1" baseline="0" dirty="0" smtClean="0"/>
                        <a:t>Histoire, géographie, géopolitique et sc. politique</a:t>
                      </a:r>
                      <a:r>
                        <a:rPr lang="fr-FR" sz="1400" b="1" baseline="0" dirty="0" smtClean="0"/>
                        <a:t> </a:t>
                      </a:r>
                      <a:endParaRPr lang="fr-FR" sz="140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Mathématiques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 de la vie et de la terre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Physique-chimie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</a:t>
                      </a:r>
                      <a:r>
                        <a:rPr lang="fr-FR" sz="1050" b="1" baseline="0" dirty="0" smtClean="0"/>
                        <a:t> économiques et sociales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 Humanités, Littérature, philosophie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1720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</a:t>
                      </a:r>
                      <a:r>
                        <a:rPr lang="fr-FR" sz="1050" b="1" baseline="0" dirty="0" smtClean="0"/>
                        <a:t> de l’ingénieur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67404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Langues,</a:t>
                      </a:r>
                      <a:r>
                        <a:rPr lang="fr-FR" sz="1050" b="1" baseline="0" dirty="0" smtClean="0"/>
                        <a:t> littérature et cultures étrangères (anglais)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67404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Numérique et sciences</a:t>
                      </a:r>
                      <a:r>
                        <a:rPr lang="fr-FR" sz="1050" b="1" baseline="0" dirty="0" smtClean="0"/>
                        <a:t> informatiques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5536" y="3767837"/>
            <a:ext cx="838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L’élève doit choisir une combinaison de  </a:t>
            </a:r>
            <a:r>
              <a:rPr lang="fr-FR" sz="1400" b="1" dirty="0" smtClean="0"/>
              <a:t>3 enseignements en 1</a:t>
            </a:r>
            <a:r>
              <a:rPr lang="fr-FR" sz="1400" b="1" baseline="30000" dirty="0" smtClean="0"/>
              <a:t>ère</a:t>
            </a:r>
            <a:r>
              <a:rPr lang="fr-FR" sz="1400" b="1" dirty="0" smtClean="0"/>
              <a:t> et doit en poursuivre 2 en terminale</a:t>
            </a:r>
            <a:r>
              <a:rPr lang="fr-FR" sz="1400" dirty="0" smtClean="0"/>
              <a:t>. </a:t>
            </a:r>
          </a:p>
          <a:p>
            <a:pPr algn="just"/>
            <a:r>
              <a:rPr lang="fr-FR" sz="1400" dirty="0" smtClean="0"/>
              <a:t>Il est important que ce choix soit éclairé par un projet post-bac.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6177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t>04/03/2021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483518"/>
            <a:ext cx="63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… l’élève a la possibilité de choisir des enseignements optionnels  </a:t>
            </a:r>
            <a:endParaRPr lang="fr-FR" b="1" u="sng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25758"/>
              </p:ext>
            </p:extLst>
          </p:nvPr>
        </p:nvGraphicFramePr>
        <p:xfrm>
          <a:off x="2123728" y="1195923"/>
          <a:ext cx="586231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156"/>
                <a:gridCol w="293115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Lycée J-J-Fourier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/>
                        <a:t>Première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Terminale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 complémentaires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</a:t>
                      </a:r>
                      <a:r>
                        <a:rPr lang="fr-FR" sz="1200" baseline="0" dirty="0" smtClean="0"/>
                        <a:t> expertes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518000" y="2643758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L’élève en choisit 1 en Première et jusqu’à 2 en terminale</a:t>
            </a:r>
          </a:p>
          <a:p>
            <a:r>
              <a:rPr lang="fr-FR" sz="1600" b="1" dirty="0" smtClean="0"/>
              <a:t>Durée : 3h</a:t>
            </a:r>
          </a:p>
          <a:p>
            <a:endParaRPr lang="fr-FR" sz="1600" b="1" dirty="0"/>
          </a:p>
          <a:p>
            <a:r>
              <a:rPr lang="fr-FR" sz="1600" b="1" dirty="0" smtClean="0"/>
              <a:t>Possibilité de suivre la section européenne histoire-géographie/anglais (non cumulable avec  enseignement optionnel et sections sportives) </a:t>
            </a:r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438509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1014</TotalTime>
  <Words>170</Words>
  <Application>Microsoft Office PowerPoint</Application>
  <PresentationFormat>Affichage à l'écran (16:9)</PresentationFormat>
  <Paragraphs>40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Marianne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Fabrice ROUSSEAU</cp:lastModifiedBy>
  <cp:revision>48</cp:revision>
  <cp:lastPrinted>2020-10-20T12:03:19Z</cp:lastPrinted>
  <dcterms:created xsi:type="dcterms:W3CDTF">2020-03-05T15:21:24Z</dcterms:created>
  <dcterms:modified xsi:type="dcterms:W3CDTF">2021-03-04T12:14:48Z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